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1" r:id="rId2"/>
    <p:sldId id="257" r:id="rId3"/>
    <p:sldId id="292" r:id="rId4"/>
    <p:sldId id="294" r:id="rId5"/>
    <p:sldId id="284" r:id="rId6"/>
    <p:sldId id="264" r:id="rId7"/>
    <p:sldId id="258" r:id="rId8"/>
    <p:sldId id="259" r:id="rId9"/>
    <p:sldId id="277" r:id="rId10"/>
    <p:sldId id="280" r:id="rId11"/>
    <p:sldId id="295" r:id="rId12"/>
    <p:sldId id="27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-62" y="-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3F67D-F761-4CBF-9BF4-F7CE71CAC8F8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2BD36-9870-44A2-8F75-42CA0EE223C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60646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2BD36-9870-44A2-8F75-42CA0EE223C6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24284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0000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7881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9873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571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53844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0128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6857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64656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6198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8309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8699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2696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Megvalósító: Nyíregyházi Egyetem</a:t>
            </a:r>
            <a:br>
              <a:rPr lang="hu-H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</a:rPr>
              <a:t>Pályázati azonosító szám: EFOP-3.2.14-17-2017-00004</a:t>
            </a: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hu-HU" sz="16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sz="11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6019800" y="781050"/>
            <a:ext cx="6172200" cy="5681663"/>
          </a:xfrm>
        </p:spPr>
        <p:txBody>
          <a:bodyPr/>
          <a:lstStyle/>
          <a:p>
            <a:pPr marL="0" indent="0">
              <a:buNone/>
            </a:pPr>
            <a:r>
              <a:rPr lang="hu-HU" b="1" cap="al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hu-HU" b="1" cap="al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</a:t>
            </a:r>
            <a:r>
              <a:rPr lang="hu-HU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cap="al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hu-HU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Az angol nyelvoktatás megújítása a nyíregyházi egyetemmel</a:t>
            </a:r>
            <a:r>
              <a:rPr lang="hu-HU" sz="28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8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1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CÍMŰ </a:t>
            </a:r>
            <a:r>
              <a:rPr lang="hu-HU" sz="11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</a:t>
            </a:r>
          </a:p>
          <a:p>
            <a:endParaRPr lang="hu-HU" sz="1100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100" b="1" cap="all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100" b="1" cap="all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4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Beszámoló  intézetvezetői értekezletnek</a:t>
            </a:r>
            <a:endParaRPr lang="hu-HU" sz="2400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000" b="1" i="1" cap="all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1800" b="1" i="1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2020.   November  3.</a:t>
            </a:r>
            <a:endParaRPr lang="hu-HU" sz="18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hu-HU" dirty="0"/>
          </a:p>
        </p:txBody>
      </p:sp>
      <p:pic>
        <p:nvPicPr>
          <p:cNvPr id="5" name="Picture 2" descr="Kapcsolódó kép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0389" r="11351" b="1004"/>
          <a:stretch/>
        </p:blipFill>
        <p:spPr bwMode="auto">
          <a:xfrm>
            <a:off x="-12192" y="1365504"/>
            <a:ext cx="5558394" cy="57112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églalap 5"/>
          <p:cNvSpPr/>
          <p:nvPr/>
        </p:nvSpPr>
        <p:spPr>
          <a:xfrm>
            <a:off x="215504" y="5545822"/>
            <a:ext cx="5413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Megvalósító: Nyíregyházi Egyetem</a:t>
            </a:r>
          </a:p>
          <a:p>
            <a:r>
              <a:rPr lang="hu-HU" b="1" dirty="0">
                <a:solidFill>
                  <a:schemeClr val="bg1"/>
                </a:solidFill>
              </a:rPr>
              <a:t>Pályázati azonosító szám: EFOP-3.2.14-17-2017-00004</a:t>
            </a:r>
          </a:p>
        </p:txBody>
      </p:sp>
      <p:sp>
        <p:nvSpPr>
          <p:cNvPr id="7" name="Kép helye 6"/>
          <p:cNvSpPr>
            <a:spLocks noGrp="1"/>
          </p:cNvSpPr>
          <p:nvPr>
            <p:ph type="pic" idx="1"/>
          </p:nvPr>
        </p:nvSpPr>
        <p:spPr>
          <a:xfrm>
            <a:off x="166258" y="-524424"/>
            <a:ext cx="6172200" cy="4873625"/>
          </a:xfrm>
        </p:spPr>
      </p:sp>
      <p:pic>
        <p:nvPicPr>
          <p:cNvPr id="8" name="Kép 7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13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A projekt számszerűsített indikátorai:</a:t>
            </a:r>
          </a:p>
          <a:p>
            <a:pPr marL="0" indent="0">
              <a:buNone/>
            </a:pPr>
            <a:r>
              <a:rPr lang="hu-HU" dirty="0" smtClean="0"/>
              <a:t>A képzésben résztvevő diákok száma: 1650 fő </a:t>
            </a:r>
          </a:p>
          <a:p>
            <a:pPr marL="0" indent="0">
              <a:buNone/>
            </a:pPr>
            <a:r>
              <a:rPr lang="hu-HU" dirty="0" smtClean="0"/>
              <a:t>A képzésben résztvevő iskolák száma: (10 iskola, 22 tanár)</a:t>
            </a:r>
          </a:p>
          <a:p>
            <a:pPr marL="0" indent="0">
              <a:buNone/>
            </a:pPr>
            <a:r>
              <a:rPr lang="hu-HU" dirty="0" err="1" smtClean="0"/>
              <a:t>Összóraszám</a:t>
            </a:r>
            <a:r>
              <a:rPr lang="hu-HU" dirty="0" smtClean="0"/>
              <a:t> a projekt során: 3840 </a:t>
            </a:r>
          </a:p>
          <a:p>
            <a:pPr marL="0" indent="0">
              <a:buNone/>
            </a:pPr>
            <a:r>
              <a:rPr lang="hu-HU" dirty="0" smtClean="0"/>
              <a:t>Kidolgozott tananyagok száma: 6 kötet </a:t>
            </a:r>
          </a:p>
          <a:p>
            <a:pPr marL="0" indent="0">
              <a:buNone/>
            </a:pPr>
            <a:r>
              <a:rPr lang="hu-HU" dirty="0" smtClean="0"/>
              <a:t>Tanulmányi kirándulás: Londonba 42 fővel (2019)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    Máltára 6 fővel (2020)</a:t>
            </a:r>
          </a:p>
          <a:p>
            <a:pPr marL="0" indent="0">
              <a:buNone/>
            </a:pPr>
            <a:r>
              <a:rPr lang="hu-HU" dirty="0" smtClean="0"/>
              <a:t>Próbanyelvvizsgák: kb. 400 fő részére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47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Eszközbeszerzések: 20.422.107 Ft értékben (laptopok és egyéb IT- 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                                         eszközök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2.392.274,- Ft értékben szoftver beszerzés</a:t>
            </a:r>
          </a:p>
          <a:p>
            <a:pPr marL="0" indent="0">
              <a:buNone/>
            </a:pPr>
            <a:r>
              <a:rPr lang="hu-HU" dirty="0" smtClean="0"/>
              <a:t>Könyvtárgyarapítás: 4.000.000,- Ft értékben (2018)</a:t>
            </a:r>
          </a:p>
          <a:p>
            <a:pPr marL="0" indent="0">
              <a:buNone/>
            </a:pPr>
            <a:r>
              <a:rPr lang="hu-HU" dirty="0" smtClean="0"/>
              <a:t>A projektben dolgozók száma összesen: 49 fő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projekt futamideje: 3 év (2017 november -2021 január 31.)</a:t>
            </a:r>
          </a:p>
          <a:p>
            <a:pPr marL="0" indent="0">
              <a:buNone/>
            </a:pPr>
            <a:r>
              <a:rPr lang="hu-HU" dirty="0" smtClean="0"/>
              <a:t>A támogatás összege: 330.000.000,-  Ft</a:t>
            </a:r>
          </a:p>
          <a:p>
            <a:endParaRPr lang="en-US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8124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7659"/>
          </a:xfrm>
        </p:spPr>
        <p:txBody>
          <a:bodyPr>
            <a:normAutofit/>
          </a:bodyPr>
          <a:lstStyle/>
          <a:p>
            <a:pPr algn="ctr"/>
            <a:r>
              <a:rPr lang="hu-HU" sz="7200" b="1" dirty="0" smtClean="0">
                <a:solidFill>
                  <a:schemeClr val="bg1"/>
                </a:solidFill>
              </a:rPr>
              <a:t>Köszönöm a figyelmet!</a:t>
            </a:r>
            <a:endParaRPr lang="hu-HU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06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3200" dirty="0" smtClean="0"/>
              <a:t>A </a:t>
            </a:r>
            <a:r>
              <a:rPr lang="hu-HU" sz="3200" dirty="0"/>
              <a:t>program a középiskolákban tanuló diákok angol nyelvi tudásának </a:t>
            </a:r>
            <a:endParaRPr lang="hu-HU" sz="3200" dirty="0" smtClean="0"/>
          </a:p>
          <a:p>
            <a:r>
              <a:rPr lang="hu-HU" sz="3200" dirty="0" smtClean="0"/>
              <a:t>kiegészítését </a:t>
            </a:r>
            <a:r>
              <a:rPr lang="hu-HU" sz="3200" dirty="0"/>
              <a:t>és </a:t>
            </a:r>
            <a:r>
              <a:rPr lang="hu-HU" sz="3200" dirty="0" smtClean="0"/>
              <a:t>fejlesztését segíti</a:t>
            </a:r>
          </a:p>
          <a:p>
            <a:r>
              <a:rPr lang="hu-HU" sz="3200" dirty="0" smtClean="0"/>
              <a:t> </a:t>
            </a:r>
            <a:r>
              <a:rPr lang="hu-HU" sz="3200" dirty="0"/>
              <a:t>különböző </a:t>
            </a:r>
            <a:r>
              <a:rPr lang="hu-HU" sz="3200" dirty="0" smtClean="0"/>
              <a:t>szinteken (A1, A2, B1, B2)</a:t>
            </a:r>
          </a:p>
          <a:p>
            <a:r>
              <a:rPr lang="hu-HU" sz="3200" dirty="0" smtClean="0"/>
              <a:t> </a:t>
            </a:r>
            <a:r>
              <a:rPr lang="hu-HU" sz="3200" dirty="0"/>
              <a:t>nem formális keretek </a:t>
            </a:r>
            <a:r>
              <a:rPr lang="hu-HU" sz="3200" dirty="0" smtClean="0"/>
              <a:t>között.</a:t>
            </a:r>
            <a:endParaRPr lang="hu-HU" sz="3200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hu-HU" sz="3200" b="1" dirty="0" smtClean="0"/>
              <a:t>A projektben résztvevő iskolák :</a:t>
            </a:r>
          </a:p>
          <a:p>
            <a:pPr marL="0" lvl="0" indent="0">
              <a:buNone/>
              <a:defRPr/>
            </a:pPr>
            <a:endParaRPr lang="hu-HU" sz="3200" b="1" dirty="0" smtClean="0"/>
          </a:p>
          <a:p>
            <a:pPr marL="0" lvl="0" indent="0">
              <a:buNone/>
              <a:defRPr/>
            </a:pPr>
            <a:r>
              <a:rPr lang="hu-HU" dirty="0" err="1" smtClean="0"/>
              <a:t>MSzC</a:t>
            </a:r>
            <a:r>
              <a:rPr lang="hu-HU" dirty="0" smtClean="0"/>
              <a:t> Déri Miksa Szakgimnáziuma, Szakközépiskolája és Kollégiuma, </a:t>
            </a:r>
          </a:p>
          <a:p>
            <a:pPr marL="0" lvl="0" indent="0">
              <a:buNone/>
              <a:defRPr/>
            </a:pPr>
            <a:r>
              <a:rPr lang="hu-HU" dirty="0" smtClean="0"/>
              <a:t>                                                              Mátészalka</a:t>
            </a:r>
          </a:p>
          <a:p>
            <a:pPr marL="0" lvl="0" indent="0">
              <a:buNone/>
              <a:defRPr/>
            </a:pPr>
            <a:r>
              <a:rPr lang="hu-HU" dirty="0" err="1" smtClean="0"/>
              <a:t>MSzC</a:t>
            </a:r>
            <a:r>
              <a:rPr lang="hu-HU" dirty="0" smtClean="0"/>
              <a:t> Gépészeti Szakgimnáziuma és Kollégiuma, Mátészalka</a:t>
            </a:r>
          </a:p>
          <a:p>
            <a:pPr marL="0" lvl="0" indent="0">
              <a:buNone/>
              <a:defRPr/>
            </a:pPr>
            <a:r>
              <a:rPr lang="hu-HU" dirty="0" smtClean="0"/>
              <a:t> </a:t>
            </a:r>
            <a:r>
              <a:rPr lang="hu-HU" dirty="0" err="1" smtClean="0"/>
              <a:t>MSzC</a:t>
            </a:r>
            <a:r>
              <a:rPr lang="hu-HU" dirty="0" smtClean="0"/>
              <a:t> Bethlen Gábor Szakgimnáziuma   </a:t>
            </a:r>
          </a:p>
          <a:p>
            <a:pPr marL="0" lvl="0" indent="0">
              <a:buNone/>
              <a:defRPr/>
            </a:pPr>
            <a:r>
              <a:rPr lang="hu-HU" dirty="0" smtClean="0"/>
              <a:t>           Szakközépiskolája és Kollégiuma  Nyírbátor</a:t>
            </a:r>
          </a:p>
          <a:p>
            <a:pPr marL="0" lvl="0" indent="0">
              <a:buNone/>
              <a:defRPr/>
            </a:pPr>
            <a:r>
              <a:rPr lang="hu-HU" dirty="0" smtClean="0"/>
              <a:t>Esze Tamás Gimnázium, Mátészalka</a:t>
            </a:r>
          </a:p>
          <a:p>
            <a:pPr marL="0" indent="0">
              <a:buNone/>
            </a:pPr>
            <a:endParaRPr lang="hu-HU" dirty="0" smtClean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  <a:defRPr/>
            </a:pPr>
            <a:r>
              <a:rPr lang="hu-HU" sz="3200" b="1" dirty="0" smtClean="0"/>
              <a:t>A projektben résztvevő iskolák:</a:t>
            </a:r>
          </a:p>
          <a:p>
            <a:pPr marL="0" lvl="0" indent="0">
              <a:buNone/>
              <a:defRPr/>
            </a:pPr>
            <a:endParaRPr lang="hu-HU" sz="3200" b="1" dirty="0" smtClean="0"/>
          </a:p>
          <a:p>
            <a:pPr marL="0" lvl="0" indent="0">
              <a:buNone/>
              <a:defRPr/>
            </a:pPr>
            <a:r>
              <a:rPr lang="hu-HU" sz="3200" dirty="0" smtClean="0"/>
              <a:t>Művészeti Gimnázium, Nyíregyháza</a:t>
            </a:r>
          </a:p>
          <a:p>
            <a:pPr marL="0" lvl="0" indent="0">
              <a:buNone/>
              <a:defRPr/>
            </a:pPr>
            <a:endParaRPr lang="hu-HU" sz="3200" dirty="0" smtClean="0"/>
          </a:p>
          <a:p>
            <a:pPr marL="0" lvl="0" indent="0">
              <a:buNone/>
              <a:defRPr/>
            </a:pPr>
            <a:r>
              <a:rPr lang="hu-HU" sz="3200" dirty="0" smtClean="0"/>
              <a:t>Szent Miklós </a:t>
            </a:r>
            <a:r>
              <a:rPr lang="hu-HU" sz="3200" dirty="0" err="1" smtClean="0"/>
              <a:t>Görögkatolikus</a:t>
            </a:r>
            <a:r>
              <a:rPr lang="hu-HU" sz="3200" dirty="0" smtClean="0"/>
              <a:t> Óvoda, Általános Iskola és Gimnázium,  </a:t>
            </a:r>
          </a:p>
          <a:p>
            <a:pPr marL="0" lvl="0" indent="0">
              <a:buNone/>
              <a:defRPr/>
            </a:pPr>
            <a:r>
              <a:rPr lang="hu-HU" sz="3200" dirty="0" smtClean="0"/>
              <a:t>                                          Nyíregyháza</a:t>
            </a:r>
          </a:p>
          <a:p>
            <a:pPr marL="0" lvl="0" indent="0">
              <a:buNone/>
              <a:defRPr/>
            </a:pPr>
            <a:r>
              <a:rPr lang="hu-HU" sz="3200" dirty="0" smtClean="0"/>
              <a:t>Vasvári Pál Gimnázium, Nyíregyháza</a:t>
            </a:r>
          </a:p>
          <a:p>
            <a:pPr marL="0" lvl="0" indent="0">
              <a:buNone/>
              <a:defRPr/>
            </a:pPr>
            <a:endParaRPr lang="hu-HU" sz="3200" dirty="0" smtClean="0"/>
          </a:p>
          <a:p>
            <a:pPr marL="0" lvl="0" indent="0">
              <a:buNone/>
              <a:defRPr/>
            </a:pPr>
            <a:r>
              <a:rPr lang="hu-HU" sz="3200" dirty="0" smtClean="0"/>
              <a:t>Arany János Gimnázium Általános Iskola és Kollégium, Nyíregyháza </a:t>
            </a:r>
          </a:p>
          <a:p>
            <a:pPr marL="0" lvl="0" indent="0">
              <a:buNone/>
              <a:defRPr/>
            </a:pPr>
            <a:r>
              <a:rPr lang="hu-HU" sz="3200" dirty="0" smtClean="0"/>
              <a:t>                                                                     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hu-HU" sz="3200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EFOP -3.2.14-2017-00004</a:t>
            </a:r>
            <a:r>
              <a:rPr lang="hu-HU" sz="2800" dirty="0">
                <a:solidFill>
                  <a:schemeClr val="bg1"/>
                </a:solidFill>
              </a:rPr>
              <a:t/>
            </a:r>
            <a:br>
              <a:rPr lang="hu-HU" sz="2800" dirty="0">
                <a:solidFill>
                  <a:schemeClr val="bg1"/>
                </a:solidFill>
              </a:rPr>
            </a:br>
            <a:r>
              <a:rPr lang="hu-HU" sz="2800" b="1" dirty="0" err="1">
                <a:solidFill>
                  <a:schemeClr val="bg1"/>
                </a:solidFill>
              </a:rPr>
              <a:t>NyEW</a:t>
            </a:r>
            <a:r>
              <a:rPr lang="hu-HU" sz="2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b="1" dirty="0" smtClean="0"/>
              <a:t>A </a:t>
            </a:r>
            <a:r>
              <a:rPr lang="hu-HU" b="1" dirty="0"/>
              <a:t>projektben résztvevő iskolák: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Móricz Zsigmond Gimnázium, Ibrány</a:t>
            </a:r>
          </a:p>
          <a:p>
            <a:pPr marL="0" indent="0">
              <a:buNone/>
            </a:pPr>
            <a:r>
              <a:rPr lang="hu-HU" dirty="0" smtClean="0"/>
              <a:t>Váci Mihály Gimnázium, Tiszavasvári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Az tanárok munkáját iskolánként egy-egy koordinátor segíti.</a:t>
            </a:r>
          </a:p>
          <a:p>
            <a:r>
              <a:rPr lang="hu-HU" dirty="0"/>
              <a:t>k</a:t>
            </a:r>
            <a:r>
              <a:rPr lang="hu-HU" dirty="0" smtClean="0"/>
              <a:t>oordinátor centrum</a:t>
            </a:r>
          </a:p>
          <a:p>
            <a:r>
              <a:rPr lang="hu-HU" dirty="0" smtClean="0"/>
              <a:t>koordinátori hálózat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4436745"/>
            <a:ext cx="2517140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78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8056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sz="3200" dirty="0" smtClean="0"/>
          </a:p>
          <a:p>
            <a:pPr marL="0" indent="0">
              <a:buNone/>
            </a:pPr>
            <a:r>
              <a:rPr lang="hu-HU" sz="3200" dirty="0" smtClean="0"/>
              <a:t>Iskolánként 4 tanulói csoport, csoportonként 15 fő</a:t>
            </a:r>
          </a:p>
          <a:p>
            <a:pPr marL="0" indent="0">
              <a:buNone/>
            </a:pPr>
            <a:r>
              <a:rPr lang="hu-HU" sz="3200" dirty="0"/>
              <a:t> </a:t>
            </a:r>
            <a:r>
              <a:rPr lang="hu-HU" sz="3200" dirty="0" smtClean="0"/>
              <a:t>                     különböző szinteken (A1, A2, B1, B2), rugalmasan!</a:t>
            </a:r>
          </a:p>
          <a:p>
            <a:pPr marL="0" indent="0">
              <a:buNone/>
            </a:pPr>
            <a:endParaRPr lang="hu-HU" sz="3200" dirty="0" smtClean="0"/>
          </a:p>
          <a:p>
            <a:pPr marL="0" indent="0">
              <a:buNone/>
            </a:pPr>
            <a:r>
              <a:rPr lang="hu-HU" sz="3200" dirty="0" smtClean="0"/>
              <a:t>Heti óraszám: 2 óra (120 perc) / csoport </a:t>
            </a:r>
          </a:p>
          <a:p>
            <a:pPr marL="0" indent="0">
              <a:buNone/>
            </a:pPr>
            <a:r>
              <a:rPr lang="hu-HU" sz="3200" dirty="0" smtClean="0"/>
              <a:t>Heti óraszám egy tanár számára: 4 óra/hét  (2 csoport)</a:t>
            </a:r>
          </a:p>
          <a:p>
            <a:pPr marL="0" indent="0">
              <a:buNone/>
            </a:pPr>
            <a:r>
              <a:rPr lang="hu-HU" sz="3200" dirty="0" smtClean="0"/>
              <a:t>Iskolánként: 8 óra/hét</a:t>
            </a:r>
          </a:p>
          <a:p>
            <a:pPr marL="0" indent="0">
              <a:buNone/>
            </a:pPr>
            <a:r>
              <a:rPr lang="hu-HU" sz="3200" dirty="0" smtClean="0"/>
              <a:t>Félév időtartalma: 12 hét = 96 óra/félév/iskola</a:t>
            </a:r>
          </a:p>
          <a:p>
            <a:pPr marL="0" indent="0">
              <a:buNone/>
            </a:pPr>
            <a:r>
              <a:rPr lang="hu-HU" sz="3200" dirty="0" smtClean="0"/>
              <a:t>Tanítás </a:t>
            </a:r>
            <a:r>
              <a:rPr lang="hu-HU" sz="3200" dirty="0" err="1" smtClean="0"/>
              <a:t>összidőtartama</a:t>
            </a:r>
            <a:r>
              <a:rPr lang="hu-HU" sz="3200" dirty="0" smtClean="0"/>
              <a:t>: 4 félév</a:t>
            </a:r>
          </a:p>
          <a:p>
            <a:pPr marL="0" indent="0">
              <a:buNone/>
            </a:pPr>
            <a:r>
              <a:rPr lang="hu-HU" sz="3200" dirty="0" smtClean="0"/>
              <a:t>Megtartott  angolórák órák  száma a projekt során: 3840</a:t>
            </a:r>
          </a:p>
          <a:p>
            <a:pPr marL="0" indent="0">
              <a:buNone/>
            </a:pPr>
            <a:endParaRPr lang="hu-HU" sz="3200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41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 A </a:t>
            </a:r>
            <a:r>
              <a:rPr lang="hu-HU" dirty="0"/>
              <a:t>tudás </a:t>
            </a:r>
            <a:r>
              <a:rPr lang="hu-HU" dirty="0" smtClean="0"/>
              <a:t>fejlesztését</a:t>
            </a:r>
          </a:p>
          <a:p>
            <a:pPr marL="0" indent="0">
              <a:buNone/>
            </a:pPr>
            <a:r>
              <a:rPr lang="hu-HU" dirty="0" smtClean="0"/>
              <a:t>új  </a:t>
            </a:r>
            <a:r>
              <a:rPr lang="hu-HU" dirty="0"/>
              <a:t>tartalmak és innovatív módszerek </a:t>
            </a:r>
            <a:r>
              <a:rPr lang="hu-HU" dirty="0" smtClean="0"/>
              <a:t>szolgálják</a:t>
            </a:r>
            <a:r>
              <a:rPr lang="hu-HU" dirty="0" smtClean="0"/>
              <a:t>.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Új tartalmak kidolgozása: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r>
              <a:rPr lang="hu-HU" b="1" dirty="0" smtClean="0"/>
              <a:t>6</a:t>
            </a:r>
            <a:r>
              <a:rPr lang="hu-HU" b="1" dirty="0" smtClean="0"/>
              <a:t> </a:t>
            </a:r>
            <a:r>
              <a:rPr lang="hu-HU" b="1" dirty="0" smtClean="0"/>
              <a:t>kötetnyi segédanyag kidolgozása</a:t>
            </a:r>
          </a:p>
          <a:p>
            <a:pPr marL="0" indent="0">
              <a:buNone/>
            </a:pPr>
            <a:r>
              <a:rPr lang="hu-HU" dirty="0" smtClean="0"/>
              <a:t>A1, A2; B1; B2; szinten + </a:t>
            </a:r>
            <a:r>
              <a:rPr lang="hu-HU" dirty="0" smtClean="0"/>
              <a:t>diszlexiásoknak, illetve egy módszertani könyv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köteteket a Tinta Kiadó gondozásában jelentettük </a:t>
            </a:r>
          </a:p>
          <a:p>
            <a:pPr marL="0" indent="0">
              <a:buNone/>
            </a:pPr>
            <a:r>
              <a:rPr lang="hu-HU" dirty="0" smtClean="0"/>
              <a:t>meg 2019-ben. 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51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885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Innovatív módszerek: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</a:t>
            </a:r>
          </a:p>
          <a:p>
            <a:pPr marL="0" indent="0">
              <a:buNone/>
            </a:pPr>
            <a:r>
              <a:rPr lang="hu-HU" dirty="0" smtClean="0"/>
              <a:t>6 műhelymegbeszélés (</a:t>
            </a:r>
            <a:r>
              <a:rPr lang="hu-HU" dirty="0" err="1" smtClean="0"/>
              <a:t>workshop</a:t>
            </a:r>
            <a:r>
              <a:rPr lang="hu-HU" dirty="0" smtClean="0"/>
              <a:t>)  2018 február és július között</a:t>
            </a:r>
          </a:p>
          <a:p>
            <a:pPr marL="0" indent="0">
              <a:buNone/>
            </a:pPr>
            <a:r>
              <a:rPr lang="hu-HU" dirty="0" smtClean="0"/>
              <a:t>22 angoltanár részére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Angolszász Kulturális Hetek a Nyíregyházi Egyetemen című tábor szerv</a:t>
            </a:r>
          </a:p>
          <a:p>
            <a:pPr marL="0" indent="0">
              <a:buNone/>
            </a:pPr>
            <a:r>
              <a:rPr lang="hu-HU" dirty="0" smtClean="0"/>
              <a:t>               2020. június-július, 60 óra időtartamban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82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A közoktatás és a felsőoktatás kapcsolata</a:t>
            </a:r>
            <a:endParaRPr lang="hu-HU" b="1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tanórán kívüli foglalkozásokba bevont egyetemi hallgatók (tanárjelöltek) : 24 fő</a:t>
            </a:r>
          </a:p>
          <a:p>
            <a:r>
              <a:rPr lang="hu-HU" dirty="0"/>
              <a:t>k</a:t>
            </a:r>
            <a:r>
              <a:rPr lang="hu-HU" dirty="0" smtClean="0"/>
              <a:t>iválasztásának feltételei és szempontjai</a:t>
            </a:r>
          </a:p>
          <a:p>
            <a:r>
              <a:rPr lang="hu-HU" dirty="0" smtClean="0"/>
              <a:t>feladatai (óratervek, beszámoló)</a:t>
            </a:r>
          </a:p>
          <a:p>
            <a:r>
              <a:rPr lang="hu-HU" dirty="0"/>
              <a:t>a</a:t>
            </a:r>
            <a:r>
              <a:rPr lang="hu-HU" dirty="0" smtClean="0"/>
              <a:t>nyagi ösztönzése</a:t>
            </a:r>
          </a:p>
          <a:p>
            <a:r>
              <a:rPr lang="hu-HU" dirty="0" smtClean="0"/>
              <a:t>Az asszisztensi munkaközösségi pedagógiai</a:t>
            </a:r>
          </a:p>
          <a:p>
            <a:pPr>
              <a:buNone/>
            </a:pPr>
            <a:r>
              <a:rPr lang="hu-HU" dirty="0" smtClean="0"/>
              <a:t> gyakorlatként történő elismerése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32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498</Words>
  <Application>Microsoft Office PowerPoint</Application>
  <PresentationFormat>Egyéni</PresentationFormat>
  <Paragraphs>103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Megvalósító: Nyíregyházi Egyetem Pályázati azonosító szám: EFOP-3.2.14-17-2017-00004 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EFOP -3.2.14-2017-00004 NyEW WAY – AZ ANGOL NYELVOKTATÁS MEGÚJÍTÁSA A NYÍREGYHÁZI EGYETEMMEL</dc:title>
  <dc:creator>User</dc:creator>
  <cp:lastModifiedBy>Dömötör Ildikó</cp:lastModifiedBy>
  <cp:revision>54</cp:revision>
  <dcterms:created xsi:type="dcterms:W3CDTF">2018-01-21T12:39:04Z</dcterms:created>
  <dcterms:modified xsi:type="dcterms:W3CDTF">2023-05-18T19:33:27Z</dcterms:modified>
</cp:coreProperties>
</file>