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1" r:id="rId2"/>
    <p:sldId id="257" r:id="rId3"/>
    <p:sldId id="261" r:id="rId4"/>
    <p:sldId id="260" r:id="rId5"/>
    <p:sldId id="284" r:id="rId6"/>
    <p:sldId id="264" r:id="rId7"/>
    <p:sldId id="258" r:id="rId8"/>
    <p:sldId id="259" r:id="rId9"/>
    <p:sldId id="277" r:id="rId10"/>
    <p:sldId id="280" r:id="rId11"/>
    <p:sldId id="265" r:id="rId12"/>
    <p:sldId id="266" r:id="rId13"/>
    <p:sldId id="267" r:id="rId14"/>
    <p:sldId id="268" r:id="rId15"/>
    <p:sldId id="269" r:id="rId16"/>
    <p:sldId id="271" r:id="rId17"/>
    <p:sldId id="275" r:id="rId18"/>
    <p:sldId id="278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60"/>
  </p:normalViewPr>
  <p:slideViewPr>
    <p:cSldViewPr snapToGrid="0">
      <p:cViewPr varScale="1">
        <p:scale>
          <a:sx n="39" d="100"/>
          <a:sy n="39" d="100"/>
        </p:scale>
        <p:origin x="-77" y="-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3F67D-F761-4CBF-9BF4-F7CE71CAC8F8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2BD36-9870-44A2-8F75-42CA0EE223C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0646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2BD36-9870-44A2-8F75-42CA0EE223C6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4284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0000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7881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987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571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3844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128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6857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4656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6198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309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8699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C65C2-7966-4197-AA9A-18458C976BF6}" type="datetimeFigureOut">
              <a:rPr lang="hu-HU" smtClean="0"/>
              <a:pPr/>
              <a:t>2023. 05. 18.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BC55-A2BA-4D4D-8DA6-C4B93EFE82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2696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Megvalósító: Nyíregyházi Egyetem</a:t>
            </a:r>
            <a:br>
              <a:rPr lang="hu-H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sz="1600" b="1" dirty="0">
                <a:solidFill>
                  <a:schemeClr val="accent1">
                    <a:lumMod val="50000"/>
                  </a:schemeClr>
                </a:solidFill>
              </a:rPr>
              <a:t>Pályázati azonosító szám: EFOP-3.2.14-17-2017-00004</a:t>
            </a:r>
            <a:br>
              <a:rPr lang="hu-HU" sz="16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hu-HU" sz="16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u-HU" sz="11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6019800" y="781050"/>
            <a:ext cx="6172200" cy="5681663"/>
          </a:xfrm>
        </p:spPr>
        <p:txBody>
          <a:bodyPr/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</a:t>
            </a:r>
            <a:r>
              <a:rPr lang="hu-HU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cap="al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hu-HU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Az angol nyelvoktatás megújítása a nyíregyházi egyetemmel</a:t>
            </a:r>
            <a:r>
              <a:rPr lang="hu-HU" sz="28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8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100" b="1" cap="al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CÍMŰ </a:t>
            </a:r>
            <a:r>
              <a:rPr lang="hu-HU" sz="11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</a:p>
          <a:p>
            <a:endParaRPr lang="hu-HU" sz="11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100" b="1" cap="all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100" b="1" cap="all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400" b="1" cap="al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SZAKMAI   nyitókonferencia</a:t>
            </a:r>
            <a:endParaRPr lang="hu-HU" sz="2400" b="1" cap="al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000" b="1" i="1" cap="all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1800" b="1" i="1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hu-HU" sz="1800" b="1" i="1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FEBRUÁR 23.</a:t>
            </a:r>
            <a:endParaRPr lang="hu-HU" sz="18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hu-HU" dirty="0"/>
          </a:p>
        </p:txBody>
      </p:sp>
      <p:pic>
        <p:nvPicPr>
          <p:cNvPr id="5" name="Picture 2" descr="Kapcsolódó kép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389" r="11351" b="1004"/>
          <a:stretch/>
        </p:blipFill>
        <p:spPr bwMode="auto">
          <a:xfrm>
            <a:off x="-12192" y="1365504"/>
            <a:ext cx="5558394" cy="571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églalap 5"/>
          <p:cNvSpPr/>
          <p:nvPr/>
        </p:nvSpPr>
        <p:spPr>
          <a:xfrm>
            <a:off x="215504" y="5545822"/>
            <a:ext cx="5413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Megvalósító: Nyíregyházi Egyetem</a:t>
            </a:r>
          </a:p>
          <a:p>
            <a:r>
              <a:rPr lang="hu-HU" b="1" dirty="0">
                <a:solidFill>
                  <a:schemeClr val="bg1"/>
                </a:solidFill>
              </a:rPr>
              <a:t>Pályázati azonosító szám: EFOP-3.2.14-17-2017-00004</a:t>
            </a:r>
          </a:p>
        </p:txBody>
      </p:sp>
      <p:sp>
        <p:nvSpPr>
          <p:cNvPr id="7" name="Kép helye 6"/>
          <p:cNvSpPr>
            <a:spLocks noGrp="1"/>
          </p:cNvSpPr>
          <p:nvPr>
            <p:ph type="pic" idx="1"/>
          </p:nvPr>
        </p:nvSpPr>
        <p:spPr>
          <a:xfrm>
            <a:off x="166258" y="-524424"/>
            <a:ext cx="6172200" cy="4873625"/>
          </a:xfrm>
        </p:spPr>
      </p:sp>
      <p:pic>
        <p:nvPicPr>
          <p:cNvPr id="8" name="Kép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13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A projekt számszerűsített indikátorai:</a:t>
            </a:r>
          </a:p>
          <a:p>
            <a:pPr marL="0" indent="0">
              <a:buNone/>
            </a:pPr>
            <a:r>
              <a:rPr lang="hu-HU" dirty="0" smtClean="0"/>
              <a:t>A képzésben résztvevő diákok száma: 1650 fő </a:t>
            </a:r>
          </a:p>
          <a:p>
            <a:pPr marL="0" indent="0">
              <a:buNone/>
            </a:pPr>
            <a:r>
              <a:rPr lang="hu-HU" dirty="0" smtClean="0"/>
              <a:t>A képzésben résztvevő iskolák száma: (10 iskola, 22 tanár)</a:t>
            </a:r>
          </a:p>
          <a:p>
            <a:pPr marL="0" indent="0">
              <a:buNone/>
            </a:pPr>
            <a:r>
              <a:rPr lang="hu-HU" dirty="0" smtClean="0"/>
              <a:t>Kidolgozott tananyagok száma: 24 </a:t>
            </a:r>
          </a:p>
          <a:p>
            <a:pPr marL="0" indent="0">
              <a:buNone/>
            </a:pPr>
            <a:r>
              <a:rPr lang="hu-HU" dirty="0" smtClean="0"/>
              <a:t>Tanulmányi kirándulások (2 alkalommal 40 fő)</a:t>
            </a:r>
          </a:p>
          <a:p>
            <a:pPr marL="0" indent="0">
              <a:buNone/>
            </a:pPr>
            <a:r>
              <a:rPr lang="hu-HU" dirty="0" smtClean="0"/>
              <a:t>Próbanyelvvizsgák</a:t>
            </a:r>
          </a:p>
          <a:p>
            <a:pPr marL="0" indent="0">
              <a:buNone/>
            </a:pPr>
            <a:r>
              <a:rPr lang="hu-HU" dirty="0" smtClean="0"/>
              <a:t>Eszközbeszerzések</a:t>
            </a:r>
          </a:p>
          <a:p>
            <a:pPr marL="0" indent="0">
              <a:buNone/>
            </a:pPr>
            <a:r>
              <a:rPr lang="hu-HU" dirty="0" smtClean="0"/>
              <a:t>Könyvtárgyarapítás</a:t>
            </a:r>
          </a:p>
          <a:p>
            <a:pPr marL="0" indent="0">
              <a:buNone/>
            </a:pPr>
            <a:r>
              <a:rPr lang="hu-HU" dirty="0" smtClean="0"/>
              <a:t>A projekt időtartama: 3 év (2017 -2020)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7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Innovatív módszerek</a:t>
            </a:r>
          </a:p>
          <a:p>
            <a:r>
              <a:rPr lang="hu-HU" dirty="0" smtClean="0"/>
              <a:t>Új tanári szerep</a:t>
            </a:r>
          </a:p>
          <a:p>
            <a:r>
              <a:rPr lang="hu-HU" dirty="0" smtClean="0"/>
              <a:t>Aktuális tartalmak</a:t>
            </a:r>
          </a:p>
          <a:p>
            <a:r>
              <a:rPr lang="hu-HU" dirty="0" smtClean="0"/>
              <a:t>Optimális tanulási környezet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42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</a:t>
            </a:r>
            <a:r>
              <a:rPr lang="hu-HU" sz="1800" b="1" dirty="0">
                <a:solidFill>
                  <a:schemeClr val="bg1"/>
                </a:solidFill>
              </a:rPr>
              <a:t>-</a:t>
            </a:r>
            <a:r>
              <a:rPr lang="hu-HU" sz="1800" b="1" dirty="0" smtClean="0">
                <a:solidFill>
                  <a:schemeClr val="bg1"/>
                </a:solidFill>
              </a:rPr>
              <a:t>3.2.14-2017-00004</a:t>
            </a:r>
            <a:br>
              <a:rPr lang="hu-HU" sz="1800" b="1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</a:t>
            </a:r>
            <a:r>
              <a:rPr lang="hu-HU" sz="1800" b="1" dirty="0">
                <a:solidFill>
                  <a:schemeClr val="bg1"/>
                </a:solidFill>
              </a:rPr>
              <a:t>WAY – AZ ANGOL NYELVOKTATÁS MEGÚJÍTÁSA A NYÍREGYHÁZI </a:t>
            </a:r>
            <a:r>
              <a:rPr lang="hu-HU" sz="1800" b="1" dirty="0" smtClean="0">
                <a:solidFill>
                  <a:schemeClr val="bg1"/>
                </a:solidFill>
              </a:rPr>
              <a:t>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 módszer: </a:t>
            </a:r>
          </a:p>
          <a:p>
            <a:r>
              <a:rPr lang="hu-HU" dirty="0" smtClean="0"/>
              <a:t>épít az információs technológia eszközeire, az internetre, a közösségi médiumokra (kutatómunka, szöveghallgatás, zártkörű levelezőrendszer, a levelezés nyelve az angol)  </a:t>
            </a:r>
          </a:p>
          <a:p>
            <a:r>
              <a:rPr lang="hu-HU" dirty="0"/>
              <a:t>f</a:t>
            </a:r>
            <a:r>
              <a:rPr lang="hu-HU" dirty="0" smtClean="0"/>
              <a:t>ejleszti az emlékezetet, a figyelmet és a koncentrációt</a:t>
            </a:r>
          </a:p>
          <a:p>
            <a:r>
              <a:rPr lang="hu-HU" dirty="0"/>
              <a:t>p</a:t>
            </a:r>
            <a:r>
              <a:rPr lang="hu-HU" dirty="0" smtClean="0"/>
              <a:t>örgős munkastílus (ne vesszünk el a részletekben, mindig legyen világos, hogy  az éppen aktuálisan tanított résznek mi a funkciója az egész rendszerben)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959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Új tanári szerep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Hatékony, célorientált</a:t>
            </a:r>
          </a:p>
          <a:p>
            <a:r>
              <a:rPr lang="hu-HU" dirty="0" smtClean="0"/>
              <a:t>Ismeri a csoport tagjainak a tudásszintjét</a:t>
            </a:r>
          </a:p>
          <a:p>
            <a:r>
              <a:rPr lang="hu-HU" dirty="0" smtClean="0"/>
              <a:t>Képes a megfelelő tananyag (tankönyv, feladatok)  kiválasztására</a:t>
            </a:r>
          </a:p>
          <a:p>
            <a:r>
              <a:rPr lang="hu-HU" dirty="0" smtClean="0"/>
              <a:t>Segítő és tanácsadó</a:t>
            </a:r>
          </a:p>
          <a:p>
            <a:r>
              <a:rPr lang="hu-HU" dirty="0" smtClean="0"/>
              <a:t>Követendő modell a diákjai számára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6421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Optimális tanulási környezet</a:t>
            </a:r>
          </a:p>
          <a:p>
            <a:r>
              <a:rPr lang="hu-HU" dirty="0" smtClean="0"/>
              <a:t>tárgyi környezet</a:t>
            </a:r>
          </a:p>
          <a:p>
            <a:r>
              <a:rPr lang="hu-HU" dirty="0"/>
              <a:t>a</a:t>
            </a:r>
            <a:r>
              <a:rPr lang="hu-HU" dirty="0" smtClean="0"/>
              <a:t> tanulóközösség  motiváló ereje ( Mi mind azért vagyunk itt, mert többet akarunk tudni…)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közös élmények</a:t>
            </a:r>
          </a:p>
          <a:p>
            <a:r>
              <a:rPr lang="hu-HU" dirty="0"/>
              <a:t>a</a:t>
            </a:r>
            <a:r>
              <a:rPr lang="hu-HU" dirty="0" smtClean="0"/>
              <a:t> foglalkozások időpontjának optimális megválasztása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4524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Aktuális tartalmak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p</a:t>
            </a:r>
            <a:r>
              <a:rPr lang="hu-HU" dirty="0" smtClean="0"/>
              <a:t>rovokatívak</a:t>
            </a:r>
          </a:p>
          <a:p>
            <a:r>
              <a:rPr lang="hu-HU" dirty="0" smtClean="0"/>
              <a:t>érdekesek</a:t>
            </a:r>
          </a:p>
          <a:p>
            <a:r>
              <a:rPr lang="hu-HU" dirty="0"/>
              <a:t>t</a:t>
            </a:r>
            <a:r>
              <a:rPr lang="hu-HU" dirty="0" smtClean="0"/>
              <a:t>artalmuk a más órákon tanultakat egészítse ki</a:t>
            </a:r>
          </a:p>
          <a:p>
            <a:r>
              <a:rPr lang="hu-HU" dirty="0"/>
              <a:t>l</a:t>
            </a:r>
            <a:r>
              <a:rPr lang="hu-HU" dirty="0" smtClean="0"/>
              <a:t>ehetőleg illeszkedjen   a tanulók érdeklődéséhez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13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További kérdések:</a:t>
            </a:r>
          </a:p>
          <a:p>
            <a:r>
              <a:rPr lang="hu-HU" dirty="0"/>
              <a:t>t</a:t>
            </a:r>
            <a:r>
              <a:rPr lang="hu-HU" dirty="0" smtClean="0"/>
              <a:t>ankönyvcsaládok (a tanár igénye szerint)</a:t>
            </a:r>
          </a:p>
          <a:p>
            <a:r>
              <a:rPr lang="hu-HU" dirty="0"/>
              <a:t>f</a:t>
            </a:r>
            <a:r>
              <a:rPr lang="hu-HU" dirty="0" smtClean="0"/>
              <a:t>eladatgyűjtemények, gyakorlókönyvek</a:t>
            </a:r>
          </a:p>
          <a:p>
            <a:r>
              <a:rPr lang="hu-HU" dirty="0" smtClean="0"/>
              <a:t>módszertani kézikönyvek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KÉRDÉSEK……………..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71890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br>
              <a:rPr lang="hu-HU" sz="1800" b="1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következő foglalkozások várható időpontja: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2018. március 23. </a:t>
            </a:r>
            <a:r>
              <a:rPr lang="hu-HU" dirty="0" err="1" smtClean="0"/>
              <a:t>Barnucz</a:t>
            </a:r>
            <a:r>
              <a:rPr lang="hu-HU" dirty="0" smtClean="0"/>
              <a:t> Nóra</a:t>
            </a:r>
          </a:p>
          <a:p>
            <a:pPr marL="0" indent="0">
              <a:buNone/>
            </a:pPr>
            <a:r>
              <a:rPr lang="hu-HU" dirty="0" smtClean="0"/>
              <a:t>    2018. április 27. Pálinkás </a:t>
            </a:r>
            <a:r>
              <a:rPr lang="hu-HU" dirty="0"/>
              <a:t>I</a:t>
            </a:r>
            <a:r>
              <a:rPr lang="hu-HU" dirty="0" smtClean="0"/>
              <a:t>stván</a:t>
            </a:r>
          </a:p>
          <a:p>
            <a:pPr marL="0" indent="0">
              <a:buNone/>
            </a:pPr>
            <a:r>
              <a:rPr lang="hu-HU" dirty="0" smtClean="0"/>
              <a:t>    2018. május 25. Dr. </a:t>
            </a:r>
            <a:r>
              <a:rPr lang="hu-HU" dirty="0" err="1" smtClean="0"/>
              <a:t>Granville</a:t>
            </a:r>
            <a:r>
              <a:rPr lang="hu-HU" dirty="0" smtClean="0"/>
              <a:t> </a:t>
            </a:r>
            <a:r>
              <a:rPr lang="hu-HU" dirty="0" err="1" smtClean="0"/>
              <a:t>Pillar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   2018. június 2.  „30 éves az Angol Tanszék”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2018. </a:t>
            </a:r>
            <a:r>
              <a:rPr lang="hu-HU" smtClean="0"/>
              <a:t>június 29. </a:t>
            </a:r>
            <a:r>
              <a:rPr lang="hu-HU" dirty="0" smtClean="0"/>
              <a:t>Kiss Tibor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958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8124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7659"/>
          </a:xfrm>
        </p:spPr>
        <p:txBody>
          <a:bodyPr>
            <a:normAutofit/>
          </a:bodyPr>
          <a:lstStyle/>
          <a:p>
            <a:pPr algn="ctr"/>
            <a:r>
              <a:rPr lang="hu-HU" sz="7200" b="1" dirty="0" smtClean="0">
                <a:solidFill>
                  <a:schemeClr val="bg1"/>
                </a:solidFill>
              </a:rPr>
              <a:t>Köszönöm a figyelmet!</a:t>
            </a:r>
            <a:endParaRPr lang="hu-H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06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200" dirty="0" smtClean="0"/>
              <a:t>A </a:t>
            </a:r>
            <a:r>
              <a:rPr lang="hu-HU" sz="3200" dirty="0"/>
              <a:t>program a középiskolákban tanuló diákok angol nyelvi tudásának </a:t>
            </a:r>
            <a:endParaRPr lang="hu-HU" sz="3200" dirty="0" smtClean="0"/>
          </a:p>
          <a:p>
            <a:r>
              <a:rPr lang="hu-HU" sz="3200" dirty="0" smtClean="0"/>
              <a:t>kiegészítését </a:t>
            </a:r>
            <a:r>
              <a:rPr lang="hu-HU" sz="3200" dirty="0"/>
              <a:t>és </a:t>
            </a:r>
            <a:r>
              <a:rPr lang="hu-HU" sz="3200" dirty="0" smtClean="0"/>
              <a:t>fejlesztését segíti</a:t>
            </a:r>
          </a:p>
          <a:p>
            <a:r>
              <a:rPr lang="hu-HU" sz="3200" dirty="0" smtClean="0"/>
              <a:t> </a:t>
            </a:r>
            <a:r>
              <a:rPr lang="hu-HU" sz="3200" dirty="0"/>
              <a:t>különböző </a:t>
            </a:r>
            <a:r>
              <a:rPr lang="hu-HU" sz="3200" dirty="0" smtClean="0"/>
              <a:t>szinteken (A1, A2, B1, B2)</a:t>
            </a:r>
          </a:p>
          <a:p>
            <a:r>
              <a:rPr lang="hu-HU" sz="3200" dirty="0" smtClean="0"/>
              <a:t> </a:t>
            </a:r>
            <a:r>
              <a:rPr lang="hu-HU" sz="3200" dirty="0"/>
              <a:t>nem formális keretek </a:t>
            </a:r>
            <a:r>
              <a:rPr lang="hu-HU" sz="3200" dirty="0" smtClean="0"/>
              <a:t>között.</a:t>
            </a:r>
            <a:endParaRPr lang="hu-HU" sz="3200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2312" y="328549"/>
            <a:ext cx="10515600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600" dirty="0" smtClean="0">
                <a:solidFill>
                  <a:schemeClr val="bg1"/>
                </a:solidFill>
              </a:rPr>
              <a:t/>
            </a:r>
            <a:br>
              <a:rPr lang="hu-HU" sz="1600" dirty="0" smtClean="0">
                <a:solidFill>
                  <a:schemeClr val="bg1"/>
                </a:solidFill>
              </a:rPr>
            </a:br>
            <a:r>
              <a:rPr lang="hu-HU" sz="1600" b="1" dirty="0" err="1" smtClean="0">
                <a:solidFill>
                  <a:schemeClr val="bg1"/>
                </a:solidFill>
              </a:rPr>
              <a:t>NyEW</a:t>
            </a:r>
            <a:r>
              <a:rPr lang="hu-HU" sz="16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b="1" dirty="0" smtClean="0"/>
              <a:t>A projektben résztvevő iskolák :</a:t>
            </a:r>
          </a:p>
          <a:p>
            <a:pPr marL="0" indent="0">
              <a:buNone/>
            </a:pPr>
            <a:endParaRPr lang="hu-HU" sz="3200" b="1" dirty="0" smtClean="0"/>
          </a:p>
          <a:p>
            <a:pPr marL="0" indent="0">
              <a:buNone/>
            </a:pPr>
            <a:r>
              <a:rPr lang="hu-HU" dirty="0" err="1" smtClean="0"/>
              <a:t>MSzC</a:t>
            </a:r>
            <a:r>
              <a:rPr lang="hu-HU" dirty="0" smtClean="0"/>
              <a:t> Déri Miksa Szakgimnáziuma, Szakközépiskolája és Kollégiuma,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                                     Mátészalka</a:t>
            </a:r>
          </a:p>
          <a:p>
            <a:pPr marL="0" indent="0">
              <a:buNone/>
            </a:pPr>
            <a:r>
              <a:rPr lang="hu-HU" dirty="0" err="1" smtClean="0"/>
              <a:t>MSzC</a:t>
            </a:r>
            <a:r>
              <a:rPr lang="hu-HU" dirty="0" smtClean="0"/>
              <a:t> Gépészeti Szakgimnáziuma és Kollégiuma, Mátészalka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dirty="0" err="1" smtClean="0"/>
              <a:t>MSzC</a:t>
            </a:r>
            <a:r>
              <a:rPr lang="hu-HU" dirty="0" smtClean="0"/>
              <a:t> Bethlen Gábor Szakgimnáziuma  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Szakközépiskolája és Kollégiuma  Nyírbátor</a:t>
            </a:r>
          </a:p>
          <a:p>
            <a:pPr marL="0" indent="0">
              <a:buNone/>
            </a:pPr>
            <a:r>
              <a:rPr lang="hu-HU" dirty="0"/>
              <a:t>Esze Tamás Gimnázium, Mátészalka</a:t>
            </a:r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4257" y="4448937"/>
            <a:ext cx="4431284" cy="2421255"/>
          </a:xfrm>
          <a:prstGeom prst="rect">
            <a:avLst/>
          </a:prstGeo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896566" y="186453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3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u-HU" sz="2800" b="1" dirty="0" smtClean="0"/>
              <a:t/>
            </a:r>
            <a:br>
              <a:rPr lang="hu-HU" sz="2800" b="1" dirty="0" smtClean="0"/>
            </a:br>
            <a:r>
              <a:rPr lang="hu-HU" sz="2800" b="1" dirty="0"/>
              <a:t/>
            </a:r>
            <a:br>
              <a:rPr lang="hu-HU" sz="2800" b="1" dirty="0"/>
            </a:br>
            <a:r>
              <a:rPr lang="hu-HU" sz="2800" b="1" dirty="0"/>
              <a:t/>
            </a:r>
            <a:br>
              <a:rPr lang="hu-HU" sz="2800" b="1" dirty="0"/>
            </a:br>
            <a:r>
              <a:rPr lang="hu-HU" sz="2000" b="1" dirty="0" smtClean="0">
                <a:solidFill>
                  <a:schemeClr val="bg1"/>
                </a:solidFill>
              </a:rPr>
              <a:t>EFOP </a:t>
            </a:r>
            <a:r>
              <a:rPr lang="hu-HU" sz="2000" b="1" dirty="0">
                <a:solidFill>
                  <a:schemeClr val="bg1"/>
                </a:solidFill>
              </a:rPr>
              <a:t>-3.2.14-2017-00004</a:t>
            </a:r>
            <a:r>
              <a:rPr lang="hu-HU" sz="2000" dirty="0">
                <a:solidFill>
                  <a:schemeClr val="bg1"/>
                </a:solidFill>
              </a:rPr>
              <a:t/>
            </a:r>
            <a:br>
              <a:rPr lang="hu-HU" sz="2000" dirty="0">
                <a:solidFill>
                  <a:schemeClr val="bg1"/>
                </a:solidFill>
              </a:rPr>
            </a:br>
            <a:r>
              <a:rPr lang="hu-HU" sz="2000" b="1" dirty="0" err="1">
                <a:solidFill>
                  <a:schemeClr val="bg1"/>
                </a:solidFill>
              </a:rPr>
              <a:t>NyEW</a:t>
            </a:r>
            <a:r>
              <a:rPr lang="hu-HU" sz="20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r>
              <a:rPr lang="hu-HU" sz="2000" b="1" dirty="0" smtClean="0">
                <a:solidFill>
                  <a:schemeClr val="bg1"/>
                </a:solidFill>
              </a:rPr>
              <a:t/>
            </a:r>
            <a:br>
              <a:rPr lang="hu-HU" sz="2000" b="1" dirty="0" smtClean="0">
                <a:solidFill>
                  <a:schemeClr val="bg1"/>
                </a:solidFill>
              </a:rPr>
            </a:br>
            <a:r>
              <a:rPr lang="hu-HU" sz="2800" b="1" dirty="0" smtClean="0"/>
              <a:t/>
            </a:r>
            <a:br>
              <a:rPr lang="hu-HU" sz="2800" b="1" dirty="0" smtClean="0"/>
            </a:br>
            <a:r>
              <a:rPr lang="hu-HU" sz="2800" b="1" dirty="0" smtClean="0"/>
              <a:t/>
            </a:r>
            <a:br>
              <a:rPr lang="hu-HU" sz="2800" b="1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5293" y="1874134"/>
            <a:ext cx="11308664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u-HU" sz="3200" b="1" dirty="0" smtClean="0"/>
          </a:p>
          <a:p>
            <a:pPr marL="0" indent="0">
              <a:buNone/>
            </a:pPr>
            <a:endParaRPr lang="hu-HU" sz="3200" b="1" dirty="0" smtClean="0"/>
          </a:p>
          <a:p>
            <a:pPr marL="0" indent="0">
              <a:buNone/>
            </a:pPr>
            <a:r>
              <a:rPr lang="hu-HU" sz="3000" dirty="0" smtClean="0"/>
              <a:t>Művészeti Gimnázium, Nyíregyháza</a:t>
            </a:r>
          </a:p>
          <a:p>
            <a:pPr marL="0" indent="0">
              <a:buNone/>
            </a:pPr>
            <a:endParaRPr lang="hu-HU" sz="3000" dirty="0" smtClean="0"/>
          </a:p>
          <a:p>
            <a:pPr marL="0" indent="0">
              <a:buNone/>
            </a:pPr>
            <a:r>
              <a:rPr lang="hu-HU" sz="3000" dirty="0" smtClean="0"/>
              <a:t>Szent Miklós </a:t>
            </a:r>
            <a:r>
              <a:rPr lang="hu-HU" sz="3000" dirty="0" err="1" smtClean="0"/>
              <a:t>Görögkatolikus</a:t>
            </a:r>
            <a:r>
              <a:rPr lang="hu-HU" sz="3000" dirty="0" smtClean="0"/>
              <a:t> Óvoda, Általános Iskola és Gimnázium,  </a:t>
            </a:r>
          </a:p>
          <a:p>
            <a:pPr marL="0" indent="0">
              <a:buNone/>
            </a:pPr>
            <a:r>
              <a:rPr lang="hu-HU" sz="3000" dirty="0" smtClean="0"/>
              <a:t>                                          Nyíregyháza</a:t>
            </a:r>
          </a:p>
          <a:p>
            <a:pPr marL="0" indent="0">
              <a:buNone/>
            </a:pPr>
            <a:r>
              <a:rPr lang="hu-HU" sz="3000" dirty="0" smtClean="0"/>
              <a:t>Vasvári Pál Gimnázium, Nyíregyháza</a:t>
            </a:r>
          </a:p>
          <a:p>
            <a:pPr marL="0" indent="0">
              <a:buNone/>
            </a:pPr>
            <a:endParaRPr lang="hu-HU" sz="3000" dirty="0" smtClean="0"/>
          </a:p>
          <a:p>
            <a:pPr marL="0" indent="0">
              <a:buNone/>
            </a:pPr>
            <a:r>
              <a:rPr lang="hu-HU" sz="3000" dirty="0" smtClean="0"/>
              <a:t>Arany János Gimnázium Általános Iskola és Kollégium, </a:t>
            </a:r>
            <a:r>
              <a:rPr lang="hu-HU" dirty="0" smtClean="0"/>
              <a:t>Nyíregyháza 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                            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7435" y="4436745"/>
            <a:ext cx="3504565" cy="2421255"/>
          </a:xfrm>
          <a:prstGeom prst="rect">
            <a:avLst/>
          </a:prstGeo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1259991" y="160175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026527" y="158230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793063" y="16601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artalom helye 2"/>
          <p:cNvSpPr txBox="1">
            <a:spLocks/>
          </p:cNvSpPr>
          <p:nvPr/>
        </p:nvSpPr>
        <p:spPr>
          <a:xfrm>
            <a:off x="715241" y="16601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2800" dirty="0" smtClean="0"/>
              <a:t> </a:t>
            </a:r>
            <a:r>
              <a:rPr lang="hu-HU" sz="2800" b="1" dirty="0" smtClean="0"/>
              <a:t>A projektben résztvevő iskolák</a:t>
            </a: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u-H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676330" y="16406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>
          <a:xfrm>
            <a:off x="501233" y="14850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Nyíregyháza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1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EFOP -3.2.14-2017-00004</a:t>
            </a:r>
            <a:r>
              <a:rPr lang="hu-HU" sz="2800" dirty="0">
                <a:solidFill>
                  <a:schemeClr val="bg1"/>
                </a:solidFill>
              </a:rPr>
              <a:t/>
            </a:r>
            <a:br>
              <a:rPr lang="hu-HU" sz="2800" dirty="0">
                <a:solidFill>
                  <a:schemeClr val="bg1"/>
                </a:solidFill>
              </a:rPr>
            </a:br>
            <a:r>
              <a:rPr lang="hu-HU" sz="2800" b="1" dirty="0" err="1">
                <a:solidFill>
                  <a:schemeClr val="bg1"/>
                </a:solidFill>
              </a:rPr>
              <a:t>NyEW</a:t>
            </a:r>
            <a:r>
              <a:rPr lang="hu-HU" sz="2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b="1" dirty="0" smtClean="0"/>
              <a:t>A </a:t>
            </a:r>
            <a:r>
              <a:rPr lang="hu-HU" b="1" dirty="0"/>
              <a:t>projektben résztvevő iskolák: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Móricz Zsigmond Gimnázium, Ibrány</a:t>
            </a:r>
          </a:p>
          <a:p>
            <a:pPr marL="0" indent="0">
              <a:buNone/>
            </a:pPr>
            <a:r>
              <a:rPr lang="hu-HU" dirty="0" smtClean="0"/>
              <a:t>Váci Mihály Gimnázium, Tiszavasvári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Az tanárok munkáját iskolánként egy-egy koordinátor segíti.</a:t>
            </a:r>
          </a:p>
          <a:p>
            <a:r>
              <a:rPr lang="hu-HU" dirty="0"/>
              <a:t>k</a:t>
            </a:r>
            <a:r>
              <a:rPr lang="hu-HU" dirty="0" smtClean="0"/>
              <a:t>oordinátor centrum</a:t>
            </a:r>
          </a:p>
          <a:p>
            <a:r>
              <a:rPr lang="hu-HU" dirty="0" smtClean="0"/>
              <a:t>koordinátori hálózat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09760" y="4436745"/>
            <a:ext cx="2517140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78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8056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Iskolánként 4 tanulói csoport, csoportonként 15 fő</a:t>
            </a:r>
          </a:p>
          <a:p>
            <a:pPr marL="0" indent="0"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                különböző szinteken (A1, A2, B1, B2), rugalmasan!</a:t>
            </a:r>
          </a:p>
          <a:p>
            <a:pPr marL="0" indent="0">
              <a:buNone/>
            </a:pPr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Heti óraszám: 2 óra (120 perc) / csoport </a:t>
            </a:r>
          </a:p>
          <a:p>
            <a:pPr marL="0" indent="0">
              <a:buNone/>
            </a:pPr>
            <a:r>
              <a:rPr lang="hu-HU" sz="3200" dirty="0" smtClean="0"/>
              <a:t>Heti óraszám egy tanár számára: 4 óra/hét  (2 csoport)</a:t>
            </a:r>
          </a:p>
          <a:p>
            <a:pPr marL="0" indent="0">
              <a:buNone/>
            </a:pPr>
            <a:r>
              <a:rPr lang="hu-HU" sz="3200" dirty="0" smtClean="0"/>
              <a:t>Iskolánként: 8 óra/hét</a:t>
            </a:r>
          </a:p>
          <a:p>
            <a:pPr marL="0" indent="0">
              <a:buNone/>
            </a:pPr>
            <a:r>
              <a:rPr lang="hu-HU" sz="3200" dirty="0" smtClean="0"/>
              <a:t>Félév időtartalma: 12 hét = 96 óra/félév/iskola</a:t>
            </a:r>
          </a:p>
          <a:p>
            <a:pPr marL="0" indent="0">
              <a:buNone/>
            </a:pPr>
            <a:r>
              <a:rPr lang="hu-HU" sz="3200" dirty="0" smtClean="0"/>
              <a:t>Tanítás </a:t>
            </a:r>
            <a:r>
              <a:rPr lang="hu-HU" sz="3200" dirty="0" err="1" smtClean="0"/>
              <a:t>összidőtartama</a:t>
            </a:r>
            <a:r>
              <a:rPr lang="hu-HU" sz="3200" dirty="0" smtClean="0"/>
              <a:t>: 4 félév</a:t>
            </a:r>
            <a:endParaRPr lang="hu-HU" sz="3200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41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 A </a:t>
            </a:r>
            <a:r>
              <a:rPr lang="hu-HU" dirty="0"/>
              <a:t>tudás </a:t>
            </a:r>
            <a:r>
              <a:rPr lang="hu-HU" dirty="0" smtClean="0"/>
              <a:t>fejlesztését</a:t>
            </a:r>
          </a:p>
          <a:p>
            <a:pPr marL="0" indent="0">
              <a:buNone/>
            </a:pPr>
            <a:r>
              <a:rPr lang="hu-HU" dirty="0" smtClean="0"/>
              <a:t>új  </a:t>
            </a:r>
            <a:r>
              <a:rPr lang="hu-HU" dirty="0"/>
              <a:t>tartalmak és innovatív módszerek </a:t>
            </a:r>
            <a:r>
              <a:rPr lang="hu-HU" dirty="0" smtClean="0"/>
              <a:t>szolgálják.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Új tartalmak kidolgozása: 24 segédanyag (30 oldal+kulcs)</a:t>
            </a:r>
          </a:p>
          <a:p>
            <a:pPr marL="0" indent="0">
              <a:buNone/>
            </a:pPr>
            <a:r>
              <a:rPr lang="hu-HU" dirty="0" smtClean="0"/>
              <a:t>A1 szinten 6 anyag</a:t>
            </a:r>
          </a:p>
          <a:p>
            <a:pPr marL="0" indent="0">
              <a:buNone/>
            </a:pPr>
            <a:r>
              <a:rPr lang="hu-HU" dirty="0" smtClean="0"/>
              <a:t>A2 szinten 6 anyag</a:t>
            </a:r>
          </a:p>
          <a:p>
            <a:pPr marL="0" indent="0">
              <a:buNone/>
            </a:pPr>
            <a:r>
              <a:rPr lang="hu-HU" dirty="0" smtClean="0"/>
              <a:t>B1 szinten 6 anyag</a:t>
            </a:r>
          </a:p>
          <a:p>
            <a:pPr marL="0" indent="0">
              <a:buNone/>
            </a:pPr>
            <a:r>
              <a:rPr lang="hu-HU" dirty="0" smtClean="0"/>
              <a:t>B2 szinten 6 anyag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885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 smtClean="0">
                <a:solidFill>
                  <a:schemeClr val="bg1"/>
                </a:solidFill>
              </a:rPr>
              <a:t>EFOP -3.2.14-2017-00004</a:t>
            </a:r>
            <a:r>
              <a:rPr lang="hu-HU" sz="1800" dirty="0" smtClean="0">
                <a:solidFill>
                  <a:schemeClr val="bg1"/>
                </a:solidFill>
              </a:rPr>
              <a:t/>
            </a:r>
            <a:br>
              <a:rPr lang="hu-HU" sz="1800" dirty="0" smtClean="0">
                <a:solidFill>
                  <a:schemeClr val="bg1"/>
                </a:solidFill>
              </a:rPr>
            </a:br>
            <a:r>
              <a:rPr lang="hu-HU" sz="1800" b="1" dirty="0" err="1" smtClean="0">
                <a:solidFill>
                  <a:schemeClr val="bg1"/>
                </a:solidFill>
              </a:rPr>
              <a:t>NyEW</a:t>
            </a:r>
            <a:r>
              <a:rPr lang="hu-HU" sz="1800" b="1" dirty="0" smtClean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Innovatív módszerek: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</a:t>
            </a:r>
          </a:p>
          <a:p>
            <a:pPr marL="0" indent="0">
              <a:buNone/>
            </a:pPr>
            <a:r>
              <a:rPr lang="hu-HU" dirty="0" smtClean="0"/>
              <a:t>6 műhelymegbeszélés (</a:t>
            </a:r>
            <a:r>
              <a:rPr lang="hu-HU" dirty="0" err="1" smtClean="0"/>
              <a:t>workshop</a:t>
            </a:r>
            <a:r>
              <a:rPr lang="hu-HU" dirty="0" smtClean="0"/>
              <a:t>)  2018 február és július között</a:t>
            </a:r>
          </a:p>
          <a:p>
            <a:pPr marL="0" indent="0">
              <a:buNone/>
            </a:pPr>
            <a:r>
              <a:rPr lang="hu-HU" dirty="0" smtClean="0"/>
              <a:t>a résztvevő tanároknak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Résztvevő tanárok:</a:t>
            </a:r>
          </a:p>
          <a:p>
            <a:pPr marL="0" indent="0">
              <a:buNone/>
            </a:pPr>
            <a:r>
              <a:rPr lang="hu-HU" dirty="0" smtClean="0"/>
              <a:t>10 iskola 22 angoltanára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82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u-HU" sz="1800" b="1" dirty="0">
                <a:solidFill>
                  <a:schemeClr val="bg1"/>
                </a:solidFill>
              </a:rPr>
              <a:t>EFOP -3.2.14-2017-00004</a:t>
            </a:r>
            <a:r>
              <a:rPr lang="hu-HU" sz="1800" dirty="0">
                <a:solidFill>
                  <a:schemeClr val="bg1"/>
                </a:solidFill>
              </a:rPr>
              <a:t/>
            </a:r>
            <a:br>
              <a:rPr lang="hu-HU" sz="1800" dirty="0">
                <a:solidFill>
                  <a:schemeClr val="bg1"/>
                </a:solidFill>
              </a:rPr>
            </a:br>
            <a:r>
              <a:rPr lang="hu-HU" sz="1800" b="1" dirty="0" err="1">
                <a:solidFill>
                  <a:schemeClr val="bg1"/>
                </a:solidFill>
              </a:rPr>
              <a:t>NyEW</a:t>
            </a:r>
            <a:r>
              <a:rPr lang="hu-HU" sz="1800" b="1" dirty="0">
                <a:solidFill>
                  <a:schemeClr val="bg1"/>
                </a:solidFill>
              </a:rPr>
              <a:t> WAY – AZ ANGOL NYELVOKTATÁS MEGÚJÍTÁSA A NYÍREGYHÁZI EGYETEMMEL</a:t>
            </a:r>
            <a:endParaRPr lang="hu-HU" sz="18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A közoktatás és a felsőoktatás kapcsolata</a:t>
            </a:r>
            <a:endParaRPr lang="hu-HU" b="1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tanórán kívüli foglalkozásokba bevont egyetemi hallgatók (tanárjelöltek) </a:t>
            </a:r>
          </a:p>
          <a:p>
            <a:r>
              <a:rPr lang="hu-HU" dirty="0"/>
              <a:t>k</a:t>
            </a:r>
            <a:r>
              <a:rPr lang="hu-HU" dirty="0" smtClean="0"/>
              <a:t>iválasztásának feltételei és szempontjai</a:t>
            </a:r>
          </a:p>
          <a:p>
            <a:r>
              <a:rPr lang="hu-HU" dirty="0" smtClean="0"/>
              <a:t>feladatai (óratervek, beszámoló)</a:t>
            </a:r>
          </a:p>
          <a:p>
            <a:r>
              <a:rPr lang="hu-HU" dirty="0"/>
              <a:t>a</a:t>
            </a:r>
            <a:r>
              <a:rPr lang="hu-HU" dirty="0" smtClean="0"/>
              <a:t>nyagi ösztönzése</a:t>
            </a:r>
          </a:p>
          <a:p>
            <a:r>
              <a:rPr lang="hu-HU" dirty="0"/>
              <a:t>k</a:t>
            </a:r>
            <a:r>
              <a:rPr lang="hu-HU" dirty="0" smtClean="0"/>
              <a:t>özösségi pedagógiai gyakorlatként történő</a:t>
            </a:r>
          </a:p>
          <a:p>
            <a:pPr marL="0" indent="0">
              <a:buNone/>
            </a:pPr>
            <a:r>
              <a:rPr lang="hu-HU" dirty="0" smtClean="0"/>
              <a:t>                                         elismerése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2335" y="4436745"/>
            <a:ext cx="3504565" cy="242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2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643</Words>
  <Application>Microsoft Office PowerPoint</Application>
  <PresentationFormat>Egyéni</PresentationFormat>
  <Paragraphs>152</Paragraphs>
  <Slides>18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Megvalósító: Nyíregyházi Egyetem Pályázati azonosító szám: EFOP-3.2.14-17-2017-00004 </vt:lpstr>
      <vt:lpstr>EFOP -3.2.14-2017-00004 NyEW WAY – AZ ANGOL NYELVOKTATÁS MEGÚJÍTÁSA A NYÍREGYHÁZI EGYETEMMEL </vt:lpstr>
      <vt:lpstr>EFOP -3.2.14-2017-00004 NyEW WAY – AZ ANGOL NYELVOKTATÁS MEGÚJÍTÁSA A NYÍREGYHÁZI EGYETEMMEL</vt:lpstr>
      <vt:lpstr>   EFOP -3.2.14-2017-00004 NyEW WAY – AZ ANGOL NYELVOKTATÁS MEGÚJÍTÁSA A NYÍREGYHÁZI EGYETEMMEL   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EFOP -3.2.14-2017-00004 NyEW WAY – AZ ANGOL NYELVOKTATÁS MEGÚJÍTÁSA A NYÍREGYHÁZI EGYETEMMEL 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EFOP -3.2.14-2017-00004 NyEW WAY – AZ ANGOL NYELVOKTATÁS MEGÚJÍTÁSA A NYÍREGYHÁZI EGYETEMMEL</dc:title>
  <dc:creator>User</dc:creator>
  <cp:lastModifiedBy>Dömötör Ildikó</cp:lastModifiedBy>
  <cp:revision>47</cp:revision>
  <dcterms:created xsi:type="dcterms:W3CDTF">2018-01-21T12:39:04Z</dcterms:created>
  <dcterms:modified xsi:type="dcterms:W3CDTF">2023-05-18T18:52:06Z</dcterms:modified>
</cp:coreProperties>
</file>